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0" r:id="rId3"/>
    <p:sldId id="262" r:id="rId4"/>
    <p:sldId id="263" r:id="rId5"/>
    <p:sldId id="267" r:id="rId6"/>
    <p:sldId id="261" r:id="rId7"/>
    <p:sldId id="256" r:id="rId8"/>
    <p:sldId id="273" r:id="rId9"/>
    <p:sldId id="274" r:id="rId10"/>
    <p:sldId id="272" r:id="rId11"/>
    <p:sldId id="269" r:id="rId12"/>
    <p:sldId id="270" r:id="rId13"/>
    <p:sldId id="258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DCDF"/>
    <a:srgbClr val="71D7FA"/>
    <a:srgbClr val="6FD5F5"/>
    <a:srgbClr val="E9E7C0"/>
    <a:srgbClr val="D2D6C0"/>
    <a:srgbClr val="FA956A"/>
    <a:srgbClr val="DB733E"/>
    <a:srgbClr val="FBA781"/>
    <a:srgbClr val="000000"/>
    <a:srgbClr val="F68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 autoAdjust="0"/>
    <p:restoredTop sz="97983" autoAdjust="0"/>
  </p:normalViewPr>
  <p:slideViewPr>
    <p:cSldViewPr snapToGrid="0" snapToObjects="1">
      <p:cViewPr varScale="1">
        <p:scale>
          <a:sx n="98" d="100"/>
          <a:sy n="98" d="100"/>
        </p:scale>
        <p:origin x="-3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E6627-87AD-7F41-AFE0-EA16F9A1C006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D69A0-F451-904A-B0A8-CC73A8C6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4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7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almost 10 percent of men and 14 percent of women-and it’s nearly double the rate of obesity in 1980. </a:t>
            </a:r>
          </a:p>
          <a:p>
            <a:r>
              <a:rPr lang="en-US" dirty="0" smtClean="0"/>
              <a:t>Nearly 1.5 billion adults were overweight or obese (defined as a BMI of 25 or higher).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3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canada</a:t>
            </a:r>
            <a:r>
              <a:rPr lang="en-US" dirty="0" smtClean="0"/>
              <a:t>, from 2015 study,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Over 4/10 men overweight or obese</a:t>
            </a:r>
          </a:p>
          <a:p>
            <a:r>
              <a:rPr lang="en-US" baseline="0" dirty="0" smtClean="0"/>
              <a:t>Close to 3/10 women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3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we going to solve it?</a:t>
            </a:r>
          </a:p>
          <a:p>
            <a:r>
              <a:rPr lang="en-US" dirty="0" smtClean="0"/>
              <a:t>+ target demographic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1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you the right people to find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8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a step in…</a:t>
            </a:r>
          </a:p>
          <a:p>
            <a:r>
              <a:rPr lang="en-US" dirty="0" smtClean="0"/>
              <a:t>Hopefully with its accessibility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Make healthier</a:t>
            </a:r>
            <a:r>
              <a:rPr lang="en-US" baseline="0" dirty="0" smtClean="0"/>
              <a:t> decisions</a:t>
            </a:r>
          </a:p>
          <a:p>
            <a:r>
              <a:rPr lang="en-US" baseline="0" dirty="0" smtClean="0"/>
              <a:t>More importantly</a:t>
            </a:r>
          </a:p>
          <a:p>
            <a:r>
              <a:rPr lang="en-US" dirty="0" smtClean="0"/>
              <a:t>Live healthier lives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D69A0-F451-904A-B0A8-CC73A8C635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7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4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4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9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9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1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A69CB-16BF-E743-83BA-2810A4BCA090}" type="datetimeFigureOut">
              <a:rPr lang="en-US" smtClean="0"/>
              <a:t>17-06-28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72D5-FFF7-8D45-B2A5-1757BBA69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08263" y="0"/>
            <a:ext cx="13555572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angle 7"/>
          <p:cNvSpPr/>
          <p:nvPr/>
        </p:nvSpPr>
        <p:spPr>
          <a:xfrm>
            <a:off x="4769495" y="2769044"/>
            <a:ext cx="6187058" cy="1462055"/>
          </a:xfrm>
          <a:prstGeom prst="rect">
            <a:avLst/>
          </a:prstGeom>
          <a:solidFill>
            <a:srgbClr val="FA956A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4034" y="2797988"/>
            <a:ext cx="4980182" cy="1344503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FFFFFF"/>
                </a:solidFill>
                <a:latin typeface="Bebas Neue Regular"/>
                <a:cs typeface="Bebas Neue Regular"/>
              </a:rPr>
              <a:t>Calorie Cam</a:t>
            </a:r>
            <a:endParaRPr lang="en-US" sz="4800" dirty="0">
              <a:solidFill>
                <a:srgbClr val="FFFFFF"/>
              </a:solidFill>
              <a:latin typeface="Bebas Neue Regular"/>
              <a:cs typeface="Bebas Neue Regula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73" y="3180667"/>
            <a:ext cx="757805" cy="5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5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005" b="4005"/>
          <a:stretch>
            <a:fillRect/>
          </a:stretch>
        </p:blipFill>
        <p:spPr>
          <a:xfrm>
            <a:off x="-954015" y="545571"/>
            <a:ext cx="10639882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2992" y="807145"/>
            <a:ext cx="3920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ebas Neue Bold"/>
                <a:cs typeface="Bebas Neue Bold"/>
              </a:rPr>
              <a:t>Part 2: Cluster</a:t>
            </a:r>
            <a:endParaRPr lang="en-US" sz="4400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92" y="1978920"/>
            <a:ext cx="2971308" cy="58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2992" y="807145"/>
            <a:ext cx="3920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ebas Neue Bold"/>
                <a:cs typeface="Bebas Neue Bold"/>
              </a:rPr>
              <a:t>Part 2: Cluster</a:t>
            </a:r>
            <a:endParaRPr lang="en-US" sz="4400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53019" y="2207570"/>
            <a:ext cx="2328561" cy="2754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54" y="2207569"/>
            <a:ext cx="2276816" cy="2754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377" y="5057168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 Book"/>
                <a:cs typeface="Bebas Neue Book"/>
              </a:rPr>
              <a:t>Calories and carbs</a:t>
            </a:r>
            <a:endParaRPr lang="en-US" sz="2400" dirty="0">
              <a:solidFill>
                <a:schemeClr val="bg1"/>
              </a:solidFill>
              <a:latin typeface="Bebas Neue Book"/>
              <a:cs typeface="Bebas Neue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0234" y="5068224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 Book"/>
                <a:cs typeface="Bebas Neue Book"/>
              </a:rPr>
              <a:t>Calories and Fat</a:t>
            </a:r>
            <a:endParaRPr lang="en-US" sz="2400" dirty="0">
              <a:solidFill>
                <a:schemeClr val="bg1"/>
              </a:solidFill>
              <a:latin typeface="Bebas Neue Book"/>
              <a:cs typeface="Bebas Neue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457" y="5078928"/>
            <a:ext cx="189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ebas Neue Book"/>
                <a:cs typeface="Bebas Neue Book"/>
              </a:rPr>
              <a:t>Calories and iron</a:t>
            </a:r>
            <a:endParaRPr lang="en-US" sz="2400" dirty="0">
              <a:solidFill>
                <a:schemeClr val="bg1"/>
              </a:solidFill>
              <a:latin typeface="Bebas Neue Book"/>
              <a:cs typeface="Bebas Neue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255" y="2207570"/>
            <a:ext cx="2345039" cy="27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1091" y="972728"/>
            <a:ext cx="3920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ebas Neue Bold"/>
                <a:cs typeface="Bebas Neue Bold"/>
              </a:rPr>
              <a:t>Part 3: Future steps</a:t>
            </a:r>
            <a:endParaRPr lang="en-US" sz="4400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54995" y="3795533"/>
            <a:ext cx="6892785" cy="0"/>
          </a:xfrm>
          <a:prstGeom prst="straightConnector1">
            <a:avLst/>
          </a:prstGeom>
          <a:ln w="76200" cmpd="sng">
            <a:solidFill>
              <a:srgbClr val="FFFF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368169" y="3041501"/>
            <a:ext cx="0" cy="737321"/>
          </a:xfrm>
          <a:prstGeom prst="line">
            <a:avLst/>
          </a:prstGeom>
          <a:ln w="38100" cmpd="sng">
            <a:solidFill>
              <a:srgbClr val="FFFF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72949" y="3795533"/>
            <a:ext cx="0" cy="737321"/>
          </a:xfrm>
          <a:prstGeom prst="line">
            <a:avLst/>
          </a:prstGeom>
          <a:ln w="38100" cmpd="sng">
            <a:solidFill>
              <a:srgbClr val="FFFF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360887" y="3058212"/>
            <a:ext cx="0" cy="737321"/>
          </a:xfrm>
          <a:prstGeom prst="line">
            <a:avLst/>
          </a:prstGeom>
          <a:ln w="38100" cmpd="sng">
            <a:solidFill>
              <a:srgbClr val="FFFF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85553" y="2670490"/>
            <a:ext cx="157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ebas Neue Regular"/>
                <a:cs typeface="Bebas Neue Regular"/>
              </a:rPr>
              <a:t>Refine dataset</a:t>
            </a:r>
            <a:endParaRPr lang="en-US" dirty="0">
              <a:solidFill>
                <a:srgbClr val="FFFFFF"/>
              </a:solidFill>
              <a:latin typeface="Bebas Neue Regular"/>
              <a:cs typeface="Bebas Neue Regula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64323" y="4552680"/>
            <a:ext cx="157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ebas Neue Regular"/>
                <a:cs typeface="Bebas Neue Regular"/>
              </a:rPr>
              <a:t>App prototype</a:t>
            </a:r>
            <a:endParaRPr lang="en-US" dirty="0">
              <a:solidFill>
                <a:srgbClr val="FFFFFF"/>
              </a:solidFill>
              <a:latin typeface="Bebas Neue Regular"/>
              <a:cs typeface="Bebas Neue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79916" y="2693541"/>
            <a:ext cx="157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ebas Neue Regular"/>
                <a:cs typeface="Bebas Neue Regular"/>
              </a:rPr>
              <a:t>App deployment</a:t>
            </a:r>
            <a:endParaRPr lang="en-US" dirty="0">
              <a:solidFill>
                <a:srgbClr val="FFFFFF"/>
              </a:solidFill>
              <a:latin typeface="Bebas Neue Regular"/>
              <a:cs typeface="Bebas 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788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E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89" y="3009541"/>
            <a:ext cx="6251222" cy="9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A9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89" y="3009541"/>
            <a:ext cx="6251222" cy="9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7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6" y="2558795"/>
            <a:ext cx="456027" cy="1066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6" y="3777399"/>
            <a:ext cx="456027" cy="1066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58" y="2558795"/>
            <a:ext cx="456027" cy="1066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58" y="3777399"/>
            <a:ext cx="456027" cy="10662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60" y="2558795"/>
            <a:ext cx="456027" cy="1066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60" y="3777399"/>
            <a:ext cx="456027" cy="10662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58" y="2558795"/>
            <a:ext cx="456027" cy="10662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58" y="3777399"/>
            <a:ext cx="456027" cy="10662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3" y="2558795"/>
            <a:ext cx="456027" cy="10662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03" y="3777399"/>
            <a:ext cx="464667" cy="1086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82" y="2558795"/>
            <a:ext cx="557688" cy="10864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82" y="3757198"/>
            <a:ext cx="557688" cy="10864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40" y="2558795"/>
            <a:ext cx="557688" cy="10864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40" y="3757198"/>
            <a:ext cx="557688" cy="10864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32" y="2558795"/>
            <a:ext cx="557688" cy="10864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32" y="3757198"/>
            <a:ext cx="557688" cy="1086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72" y="2558795"/>
            <a:ext cx="557688" cy="10864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14" y="2558795"/>
            <a:ext cx="557688" cy="10864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14" y="3757198"/>
            <a:ext cx="557688" cy="10864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842" y="3777399"/>
            <a:ext cx="557903" cy="10868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463" y="520119"/>
            <a:ext cx="1327746" cy="13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9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6" y="2558795"/>
            <a:ext cx="456027" cy="1066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6" y="3777399"/>
            <a:ext cx="456027" cy="1066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58" y="2558795"/>
            <a:ext cx="456027" cy="10662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60" y="2558795"/>
            <a:ext cx="456027" cy="10662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58" y="2558795"/>
            <a:ext cx="456027" cy="10662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549" y="2558795"/>
            <a:ext cx="456027" cy="10662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09" y="3777399"/>
            <a:ext cx="464667" cy="1086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82" y="2558795"/>
            <a:ext cx="557688" cy="10864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82" y="3757198"/>
            <a:ext cx="557688" cy="10864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40" y="2558795"/>
            <a:ext cx="557688" cy="10864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140" y="3757198"/>
            <a:ext cx="557688" cy="10864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32" y="2558795"/>
            <a:ext cx="557688" cy="10864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72" y="2558795"/>
            <a:ext cx="557688" cy="10864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14" y="2558795"/>
            <a:ext cx="557688" cy="10864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14" y="3757198"/>
            <a:ext cx="557688" cy="1086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714" y="493793"/>
            <a:ext cx="1354072" cy="13540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18" y="3777818"/>
            <a:ext cx="464667" cy="10864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18" y="3777818"/>
            <a:ext cx="464667" cy="10864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20" y="3777818"/>
            <a:ext cx="464667" cy="10864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572" y="3777818"/>
            <a:ext cx="557688" cy="10864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332" y="3777818"/>
            <a:ext cx="557688" cy="10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9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887490" y="2803121"/>
            <a:ext cx="1742417" cy="1741140"/>
          </a:xfrm>
          <a:prstGeom prst="ellipse">
            <a:avLst/>
          </a:prstGeom>
          <a:solidFill>
            <a:srgbClr val="FA956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38282" y="2807837"/>
            <a:ext cx="1742417" cy="1741140"/>
          </a:xfrm>
          <a:prstGeom prst="ellipse">
            <a:avLst/>
          </a:prstGeom>
          <a:solidFill>
            <a:srgbClr val="FA956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24269" y="2803117"/>
            <a:ext cx="1742417" cy="1741140"/>
          </a:xfrm>
          <a:prstGeom prst="ellipse">
            <a:avLst/>
          </a:prstGeom>
          <a:solidFill>
            <a:srgbClr val="FA956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17" y="3281147"/>
            <a:ext cx="983320" cy="7531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98" y="3204140"/>
            <a:ext cx="1098357" cy="882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744" y="3112791"/>
            <a:ext cx="655449" cy="1109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1303" y="1492581"/>
            <a:ext cx="2168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FFFF"/>
                </a:solidFill>
                <a:latin typeface="Bebas Neue Bold"/>
                <a:cs typeface="Bebas Neue Bold"/>
              </a:rPr>
              <a:t>The Idea:</a:t>
            </a:r>
            <a:endParaRPr lang="en-US" sz="5400" dirty="0">
              <a:solidFill>
                <a:srgbClr val="FFFFFF"/>
              </a:solidFill>
              <a:latin typeface="Bebas Neue Bold"/>
              <a:cs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322773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5090" y="841866"/>
            <a:ext cx="2375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6"/>
                </a:solidFill>
                <a:latin typeface="Bebas Neue Bold"/>
                <a:cs typeface="Bebas Neue Bold"/>
              </a:rPr>
              <a:t>The Team:</a:t>
            </a:r>
            <a:endParaRPr lang="en-US" sz="5400" dirty="0">
              <a:solidFill>
                <a:schemeClr val="accent6"/>
              </a:solidFill>
              <a:latin typeface="Bebas Neue Bold"/>
              <a:cs typeface="Bebas Neue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48" t="7512" r="7304" b="22535"/>
          <a:stretch/>
        </p:blipFill>
        <p:spPr>
          <a:xfrm>
            <a:off x="932245" y="2275499"/>
            <a:ext cx="2150242" cy="2126069"/>
          </a:xfrm>
          <a:prstGeom prst="ellipse">
            <a:avLst/>
          </a:prstGeom>
          <a:ln w="76200" cmpd="sng">
            <a:solidFill>
              <a:srgbClr val="FFFF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43" y="2222178"/>
            <a:ext cx="2150242" cy="2207928"/>
          </a:xfrm>
          <a:prstGeom prst="ellipse">
            <a:avLst/>
          </a:prstGeom>
          <a:ln w="76200" cmpd="sng">
            <a:solidFill>
              <a:srgbClr val="FFFFF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942" y="2222178"/>
            <a:ext cx="2193965" cy="2268759"/>
          </a:xfrm>
          <a:prstGeom prst="ellipse">
            <a:avLst/>
          </a:prstGeom>
          <a:ln w="76200" cmpd="sng">
            <a:solidFill>
              <a:srgbClr val="FFFF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298642" y="4632340"/>
            <a:ext cx="144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FD5F5"/>
                </a:solidFill>
                <a:latin typeface="Bebas Neue Regular"/>
                <a:cs typeface="Bebas Neue Regular"/>
              </a:rPr>
              <a:t>Seasy </a:t>
            </a:r>
            <a:r>
              <a:rPr lang="en-US" sz="2400" dirty="0" err="1" smtClean="0">
                <a:solidFill>
                  <a:srgbClr val="6FD5F5"/>
                </a:solidFill>
                <a:latin typeface="Bebas Neue Regular"/>
                <a:cs typeface="Bebas Neue Regular"/>
              </a:rPr>
              <a:t>huang</a:t>
            </a:r>
            <a:endParaRPr lang="en-US" sz="2400" dirty="0">
              <a:solidFill>
                <a:srgbClr val="6FD5F5"/>
              </a:solidFill>
              <a:latin typeface="Bebas Neue Regular"/>
              <a:cs typeface="Bebas Neue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2909" y="4641643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6FD5F5"/>
                </a:solidFill>
                <a:latin typeface="Bebas Neue Regular"/>
                <a:cs typeface="Bebas Neue Regular"/>
              </a:rPr>
              <a:t>Anaelle</a:t>
            </a:r>
            <a:r>
              <a:rPr lang="en-US" sz="2400" dirty="0" smtClean="0">
                <a:solidFill>
                  <a:srgbClr val="6FD5F5"/>
                </a:solidFill>
                <a:latin typeface="Bebas Neue Regular"/>
                <a:cs typeface="Bebas Neue Regular"/>
              </a:rPr>
              <a:t> </a:t>
            </a:r>
            <a:r>
              <a:rPr lang="en-US" sz="2400" dirty="0" err="1" smtClean="0">
                <a:solidFill>
                  <a:srgbClr val="6FD5F5"/>
                </a:solidFill>
                <a:latin typeface="Bebas Neue Regular"/>
                <a:cs typeface="Bebas Neue Regular"/>
              </a:rPr>
              <a:t>Bitton</a:t>
            </a:r>
            <a:endParaRPr lang="en-US" sz="2400" dirty="0">
              <a:solidFill>
                <a:srgbClr val="6FD5F5"/>
              </a:solidFill>
              <a:latin typeface="Bebas Neue Regular"/>
              <a:cs typeface="Bebas Neue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2696" y="4636770"/>
            <a:ext cx="1485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6FD5F5"/>
                </a:solidFill>
                <a:latin typeface="Bebas Neue Regular"/>
                <a:cs typeface="Bebas Neue Regular"/>
              </a:rPr>
              <a:t>Myriam</a:t>
            </a:r>
            <a:r>
              <a:rPr lang="en-US" sz="2400" dirty="0" smtClean="0">
                <a:solidFill>
                  <a:srgbClr val="6FD5F5"/>
                </a:solidFill>
                <a:latin typeface="Bebas Neue Regular"/>
                <a:cs typeface="Bebas Neue Regular"/>
              </a:rPr>
              <a:t> </a:t>
            </a:r>
            <a:r>
              <a:rPr lang="en-US" sz="2400" dirty="0" err="1" smtClean="0">
                <a:solidFill>
                  <a:srgbClr val="6FD5F5"/>
                </a:solidFill>
                <a:latin typeface="Bebas Neue Regular"/>
                <a:cs typeface="Bebas Neue Regular"/>
              </a:rPr>
              <a:t>ayad</a:t>
            </a:r>
            <a:endParaRPr lang="en-US" sz="2400" dirty="0">
              <a:solidFill>
                <a:srgbClr val="6FD5F5"/>
              </a:solidFill>
              <a:latin typeface="Bebas Neue Regular"/>
              <a:cs typeface="Bebas Neue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2052" y="4972765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McGill U2 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Bebas Neue Regular"/>
              <a:cs typeface="Bebas Neue Regular"/>
            </a:endParaRPr>
          </a:p>
          <a:p>
            <a:pPr algn="ctr"/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Bio &amp; Computer Science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Bebas Neue Regular"/>
              <a:cs typeface="Bebas Neue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7261" y="4965584"/>
            <a:ext cx="2020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Mcgill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 U3 </a:t>
            </a:r>
          </a:p>
          <a:p>
            <a:pPr algn="ctr"/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Software engineering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Bebas Neue Regular"/>
              <a:cs typeface="Bebas Neue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6489" y="4960618"/>
            <a:ext cx="2020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Mcgill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 U3 </a:t>
            </a:r>
          </a:p>
          <a:p>
            <a:pPr algn="ctr"/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Bebas Neue Regular"/>
                <a:cs typeface="Bebas Neue Regular"/>
              </a:rPr>
              <a:t>Software engineering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latin typeface="Bebas Neue Regular"/>
              <a:cs typeface="Bebas 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2037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DC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626" y="1849869"/>
            <a:ext cx="3059715" cy="601133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08162" y="1218163"/>
            <a:ext cx="2789307" cy="4475345"/>
          </a:xfrm>
          <a:prstGeom prst="rect">
            <a:avLst/>
          </a:prstGeom>
          <a:noFill/>
          <a:ln w="762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764482" y="1203894"/>
            <a:ext cx="5355184" cy="342262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8958" y="4626519"/>
            <a:ext cx="5390708" cy="11128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03724" y="4626519"/>
            <a:ext cx="2536297" cy="1126062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41272" y="1203894"/>
            <a:ext cx="2478394" cy="3422625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37735" y="833442"/>
            <a:ext cx="3045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ebas Neue Bold"/>
                <a:cs typeface="Bebas Neue Bold"/>
              </a:rPr>
              <a:t>Part 1: Identify</a:t>
            </a:r>
            <a:endParaRPr lang="en-US" sz="4400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58" y="1172908"/>
            <a:ext cx="2953723" cy="462040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64482" y="1172908"/>
            <a:ext cx="2868261" cy="4566498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390" b="5390"/>
          <a:stretch>
            <a:fillRect/>
          </a:stretch>
        </p:blipFill>
        <p:spPr>
          <a:xfrm>
            <a:off x="0" y="1417638"/>
            <a:ext cx="9286485" cy="51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354" r="1354"/>
          <a:stretch>
            <a:fillRect/>
          </a:stretch>
        </p:blipFill>
        <p:spPr>
          <a:xfrm>
            <a:off x="-276782" y="847328"/>
            <a:ext cx="9598554" cy="52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169</Words>
  <Application>Microsoft Macintosh PowerPoint</Application>
  <PresentationFormat>On-screen Show (4:3)</PresentationFormat>
  <Paragraphs>44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Calorie Cam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Seasy Huang</dc:creator>
  <cp:lastModifiedBy>Seasy Huang</cp:lastModifiedBy>
  <cp:revision>40</cp:revision>
  <dcterms:created xsi:type="dcterms:W3CDTF">2017-06-28T14:49:27Z</dcterms:created>
  <dcterms:modified xsi:type="dcterms:W3CDTF">2017-06-30T03:06:51Z</dcterms:modified>
</cp:coreProperties>
</file>